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8"/>
  </p:notesMasterIdLst>
  <p:sldIdLst>
    <p:sldId id="256" r:id="rId2"/>
    <p:sldId id="257" r:id="rId3"/>
    <p:sldId id="261" r:id="rId4"/>
    <p:sldId id="266" r:id="rId5"/>
    <p:sldId id="267" r:id="rId6"/>
    <p:sldId id="264" r:id="rId7"/>
  </p:sldIdLst>
  <p:sldSz cx="9144000" cy="6858000" type="screen4x3"/>
  <p:notesSz cx="6858000" cy="9144000"/>
  <p:custShowLst>
    <p:custShow name="Custom Show 1" id="0">
      <p:sldLst>
        <p:sld r:id="rId4"/>
        <p:sld r:id="rId7"/>
        <p:sld r:id="rId3"/>
        <p:sld r:id="rId2"/>
      </p:sldLst>
    </p:custShow>
    <p:custShow name="Copy of Custom Show 1" id="1">
      <p:sldLst>
        <p:sld r:id="rId4"/>
        <p:sld r:id="rId7"/>
        <p:sld r:id="rId3"/>
        <p:sld r:id="rId2"/>
      </p:sldLst>
    </p:custShow>
    <p:custShow name="Copy 2 of Custom Show 1" id="2">
      <p:sldLst>
        <p:sld r:id="rId4"/>
        <p:sld r:id="rId7"/>
        <p:sld r:id="rId3"/>
        <p:sld r:id="rId2"/>
      </p:sldLst>
    </p:custShow>
    <p:custShow name="Copy 3 of Custom Show 1" id="3">
      <p:sldLst>
        <p:sld r:id="rId4"/>
        <p:sld r:id="rId7"/>
        <p:sld r:id="rId3"/>
        <p:sld r:id="rId2"/>
      </p:sldLst>
    </p:custShow>
  </p:custShow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54" autoAdjust="0"/>
  </p:normalViewPr>
  <p:slideViewPr>
    <p:cSldViewPr>
      <p:cViewPr varScale="1">
        <p:scale>
          <a:sx n="102" d="100"/>
          <a:sy n="102" d="100"/>
        </p:scale>
        <p:origin x="-23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3" d="100"/>
          <a:sy n="83" d="100"/>
        </p:scale>
        <p:origin x="-1392"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22D8F40-71E4-4B48-8762-42C10A2354B4}" type="datetimeFigureOut">
              <a:rPr lang="en-US" smtClean="0"/>
              <a:pPr/>
              <a:t>9/24/2010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B28A50-4CF5-411A-88C2-0A7C1E23BAA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29848B1F-6DBC-48C6-B70F-12453CBA2271}" type="datetimeFigureOut">
              <a:rPr lang="en-US" smtClean="0"/>
              <a:pPr/>
              <a:t>9/24/2010</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CAC14667-15BF-4E06-9DFE-C18482DE8A6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9848B1F-6DBC-48C6-B70F-12453CBA2271}" type="datetimeFigureOut">
              <a:rPr lang="en-US" smtClean="0"/>
              <a:pPr/>
              <a:t>9/24/2010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C14667-15BF-4E06-9DFE-C18482DE8A6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9848B1F-6DBC-48C6-B70F-12453CBA2271}" type="datetimeFigureOut">
              <a:rPr lang="en-US" smtClean="0"/>
              <a:pPr/>
              <a:t>9/24/2010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C14667-15BF-4E06-9DFE-C18482DE8A6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29848B1F-6DBC-48C6-B70F-12453CBA2271}" type="datetimeFigureOut">
              <a:rPr lang="en-US" smtClean="0"/>
              <a:pPr/>
              <a:t>9/24/2010</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CAC14667-15BF-4E06-9DFE-C18482DE8A6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29848B1F-6DBC-48C6-B70F-12453CBA2271}" type="datetimeFigureOut">
              <a:rPr lang="en-US" smtClean="0"/>
              <a:pPr/>
              <a:t>9/24/2010</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CAC14667-15BF-4E06-9DFE-C18482DE8A6F}"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29848B1F-6DBC-48C6-B70F-12453CBA2271}" type="datetimeFigureOut">
              <a:rPr lang="en-US" smtClean="0"/>
              <a:pPr/>
              <a:t>9/24/2010</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CAC14667-15BF-4E06-9DFE-C18482DE8A6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29848B1F-6DBC-48C6-B70F-12453CBA2271}" type="datetimeFigureOut">
              <a:rPr lang="en-US" smtClean="0"/>
              <a:pPr/>
              <a:t>9/24/2010</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CAC14667-15BF-4E06-9DFE-C18482DE8A6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9848B1F-6DBC-48C6-B70F-12453CBA2271}" type="datetimeFigureOut">
              <a:rPr lang="en-US" smtClean="0"/>
              <a:pPr/>
              <a:t>9/24/2010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AC14667-15BF-4E06-9DFE-C18482DE8A6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29848B1F-6DBC-48C6-B70F-12453CBA2271}" type="datetimeFigureOut">
              <a:rPr lang="en-US" smtClean="0"/>
              <a:pPr/>
              <a:t>9/24/2010</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CAC14667-15BF-4E06-9DFE-C18482DE8A6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29848B1F-6DBC-48C6-B70F-12453CBA2271}" type="datetimeFigureOut">
              <a:rPr lang="en-US" smtClean="0"/>
              <a:pPr/>
              <a:t>9/24/2010</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CAC14667-15BF-4E06-9DFE-C18482DE8A6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29848B1F-6DBC-48C6-B70F-12453CBA2271}" type="datetimeFigureOut">
              <a:rPr lang="en-US" smtClean="0"/>
              <a:pPr/>
              <a:t>9/24/2010</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CAC14667-15BF-4E06-9DFE-C18482DE8A6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29848B1F-6DBC-48C6-B70F-12453CBA2271}" type="datetimeFigureOut">
              <a:rPr lang="en-US" smtClean="0"/>
              <a:pPr/>
              <a:t>9/24/2010</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CAC14667-15BF-4E06-9DFE-C18482DE8A6F}"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prstTxWarp prst="textInflateBottom">
              <a:avLst/>
            </a:prstTxWarp>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3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Cell Phones</a:t>
            </a:r>
            <a:br>
              <a:rPr lang="en-US" sz="3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endParaRPr lang="en-U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Subtitle 2"/>
          <p:cNvSpPr>
            <a:spLocks noGrp="1"/>
          </p:cNvSpPr>
          <p:nvPr>
            <p:ph type="subTitle" idx="1"/>
          </p:nvPr>
        </p:nvSpPr>
        <p:spPr/>
        <p:txBody>
          <a:bodyPr>
            <a:normAutofit lnSpcReduction="10000"/>
          </a:bodyPr>
          <a:lstStyle/>
          <a:p>
            <a:r>
              <a:rPr lang="en-US" spc="0" dirty="0" smtClean="0">
                <a:ln w="18415" cmpd="sng">
                  <a:solidFill>
                    <a:srgbClr val="FFFFFF"/>
                  </a:solidFill>
                  <a:prstDash val="solid"/>
                </a:ln>
                <a:solidFill>
                  <a:srgbClr val="FFFFFF"/>
                </a:solidFill>
                <a:effectLst>
                  <a:glow rad="228600">
                    <a:schemeClr val="accent4">
                      <a:satMod val="175000"/>
                      <a:alpha val="40000"/>
                    </a:schemeClr>
                  </a:glow>
                  <a:outerShdw blurRad="63500" dir="3600000" algn="tl" rotWithShape="0">
                    <a:srgbClr val="000000">
                      <a:alpha val="70000"/>
                    </a:srgbClr>
                  </a:outerShdw>
                </a:effectLst>
              </a:rPr>
              <a:t>Then and Now</a:t>
            </a:r>
          </a:p>
          <a:p>
            <a:r>
              <a:rPr lang="en-US" spc="0" dirty="0" smtClean="0">
                <a:ln w="18415" cmpd="sng">
                  <a:solidFill>
                    <a:srgbClr val="FFFFFF"/>
                  </a:solidFill>
                  <a:prstDash val="solid"/>
                </a:ln>
                <a:solidFill>
                  <a:srgbClr val="FFFFFF"/>
                </a:solidFill>
                <a:effectLst>
                  <a:glow rad="228600">
                    <a:schemeClr val="accent4">
                      <a:satMod val="175000"/>
                      <a:alpha val="40000"/>
                    </a:schemeClr>
                  </a:glow>
                  <a:outerShdw blurRad="63500" dir="3600000" algn="tl" rotWithShape="0">
                    <a:srgbClr val="000000">
                      <a:alpha val="70000"/>
                    </a:srgbClr>
                  </a:outerShdw>
                </a:effectLst>
              </a:rPr>
              <a:t>by: Tyesha McCoy</a:t>
            </a:r>
          </a:p>
          <a:p>
            <a:r>
              <a:rPr lang="en-US" spc="0" dirty="0" smtClean="0">
                <a:ln w="18415" cmpd="sng">
                  <a:solidFill>
                    <a:srgbClr val="FFFFFF"/>
                  </a:solidFill>
                  <a:prstDash val="solid"/>
                </a:ln>
                <a:solidFill>
                  <a:srgbClr val="FFFFFF"/>
                </a:solidFill>
                <a:effectLst>
                  <a:glow rad="228600">
                    <a:schemeClr val="accent4">
                      <a:satMod val="175000"/>
                      <a:alpha val="40000"/>
                    </a:schemeClr>
                  </a:glow>
                  <a:outerShdw blurRad="63500" dir="3600000" algn="tl" rotWithShape="0">
                    <a:srgbClr val="000000">
                      <a:alpha val="70000"/>
                    </a:srgbClr>
                  </a:outerShdw>
                </a:effectLst>
              </a:rPr>
              <a:t>Technology</a:t>
            </a:r>
          </a:p>
          <a:p>
            <a:r>
              <a:rPr lang="en-US" spc="0" dirty="0" smtClean="0">
                <a:ln w="18415" cmpd="sng">
                  <a:solidFill>
                    <a:srgbClr val="FFFFFF"/>
                  </a:solidFill>
                  <a:prstDash val="solid"/>
                </a:ln>
                <a:solidFill>
                  <a:srgbClr val="FFFFFF"/>
                </a:solidFill>
                <a:effectLst>
                  <a:glow rad="228600">
                    <a:schemeClr val="accent4">
                      <a:satMod val="175000"/>
                      <a:alpha val="40000"/>
                    </a:schemeClr>
                  </a:glow>
                  <a:outerShdw blurRad="63500" dir="3600000" algn="tl" rotWithShape="0">
                    <a:srgbClr val="000000">
                      <a:alpha val="70000"/>
                    </a:srgbClr>
                  </a:outerShdw>
                </a:effectLst>
              </a:rPr>
              <a:t>Pd-11</a:t>
            </a:r>
            <a:endParaRPr lang="en-US" dirty="0">
              <a:effectLst>
                <a:glow rad="228600">
                  <a:schemeClr val="accent4">
                    <a:satMod val="175000"/>
                    <a:alpha val="40000"/>
                  </a:schemeClr>
                </a:glow>
                <a:outerShdw blurRad="63500" dir="3600000" algn="tl" rotWithShape="0">
                  <a:srgbClr val="000000">
                    <a:alpha val="70000"/>
                  </a:srgbClr>
                </a:outerShdw>
              </a:effectLst>
            </a:endParaRPr>
          </a:p>
        </p:txBody>
      </p:sp>
      <p:pic>
        <p:nvPicPr>
          <p:cNvPr id="1027" name="Picture 3" descr="C:\Documents and Settings\student\Local Settings\Temporary Internet Files\Content.IE5\EHM9GQHE\MC900349990[1].wmf"/>
          <p:cNvPicPr>
            <a:picLocks noChangeAspect="1" noChangeArrowheads="1"/>
          </p:cNvPicPr>
          <p:nvPr/>
        </p:nvPicPr>
        <p:blipFill>
          <a:blip r:embed="rId2" cstate="print"/>
          <a:srcRect/>
          <a:stretch>
            <a:fillRect/>
          </a:stretch>
        </p:blipFill>
        <p:spPr bwMode="auto">
          <a:xfrm>
            <a:off x="0" y="152400"/>
            <a:ext cx="3124200" cy="6280466"/>
          </a:xfrm>
          <a:prstGeom prst="rect">
            <a:avLst/>
          </a:prstGeom>
          <a:noFill/>
        </p:spPr>
      </p:pic>
    </p:spTree>
  </p:cSld>
  <p:clrMapOvr>
    <a:masterClrMapping/>
  </p:clrMapOvr>
  <p:transition>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The cell phone is discovered</a:t>
            </a:r>
            <a:endParaRPr lang="en-US" dirty="0"/>
          </a:p>
        </p:txBody>
      </p:sp>
      <p:sp>
        <p:nvSpPr>
          <p:cNvPr id="2" name="Content Placeholder 1"/>
          <p:cNvSpPr>
            <a:spLocks noGrp="1"/>
          </p:cNvSpPr>
          <p:nvPr>
            <p:ph idx="1"/>
          </p:nvPr>
        </p:nvSpPr>
        <p:spPr/>
        <p:txBody>
          <a:bodyPr>
            <a:normAutofit/>
          </a:bodyPr>
          <a:lstStyle/>
          <a:p>
            <a:r>
              <a:rPr lang="en-US" sz="2000" dirty="0" smtClean="0">
                <a:ln w="18415" cmpd="sng">
                  <a:solidFill>
                    <a:srgbClr val="FFFFFF"/>
                  </a:solidFill>
                  <a:prstDash val="solid"/>
                </a:ln>
                <a:solidFill>
                  <a:srgbClr val="FFFFFF"/>
                </a:solidFill>
                <a:effectLst>
                  <a:glow rad="101600">
                    <a:schemeClr val="accent1">
                      <a:satMod val="175000"/>
                      <a:alpha val="40000"/>
                    </a:schemeClr>
                  </a:glow>
                  <a:outerShdw blurRad="63500" dir="3600000" algn="tl" rotWithShape="0">
                    <a:srgbClr val="000000">
                      <a:alpha val="70000"/>
                    </a:srgbClr>
                  </a:outerShdw>
                </a:effectLst>
              </a:rPr>
              <a:t>Michael Faraday in 1843 came across cell phones  when he was researching whether space could conduct  electricity and exposed toward cellular phone development.</a:t>
            </a:r>
          </a:p>
          <a:p>
            <a:r>
              <a:rPr lang="en-US" sz="2000" dirty="0" smtClean="0">
                <a:ln w="18415" cmpd="sng">
                  <a:solidFill>
                    <a:srgbClr val="FFFFFF"/>
                  </a:solidFill>
                  <a:prstDash val="solid"/>
                </a:ln>
                <a:solidFill>
                  <a:srgbClr val="FFFFFF"/>
                </a:solidFill>
                <a:effectLst>
                  <a:glow rad="101600">
                    <a:schemeClr val="accent1">
                      <a:satMod val="175000"/>
                      <a:alpha val="40000"/>
                    </a:schemeClr>
                  </a:glow>
                  <a:outerShdw blurRad="63500" dir="3600000" algn="tl" rotWithShape="0">
                    <a:srgbClr val="000000">
                      <a:alpha val="70000"/>
                    </a:srgbClr>
                  </a:outerShdw>
                </a:effectLst>
              </a:rPr>
              <a:t>In 1973 Dr. Martin Cooper then set up a base station in new York with the first working proto type of a cell phone .</a:t>
            </a:r>
          </a:p>
          <a:p>
            <a:r>
              <a:rPr lang="en-US" sz="2000" dirty="0" smtClean="0">
                <a:ln w="18415" cmpd="sng">
                  <a:solidFill>
                    <a:srgbClr val="FFFFFF"/>
                  </a:solidFill>
                  <a:prstDash val="solid"/>
                </a:ln>
                <a:solidFill>
                  <a:srgbClr val="FFFFFF"/>
                </a:solidFill>
                <a:effectLst>
                  <a:glow rad="101600">
                    <a:schemeClr val="accent1">
                      <a:satMod val="175000"/>
                      <a:alpha val="40000"/>
                    </a:schemeClr>
                  </a:glow>
                  <a:outerShdw blurRad="63500" dir="3600000" algn="tl" rotWithShape="0">
                    <a:srgbClr val="000000">
                      <a:alpha val="70000"/>
                    </a:srgbClr>
                  </a:outerShdw>
                </a:effectLst>
              </a:rPr>
              <a:t>Cell phones then o global  in 1977.</a:t>
            </a:r>
          </a:p>
          <a:p>
            <a:endParaRPr lang="en-US" sz="2000" dirty="0" smtClean="0">
              <a:ln w="18415" cmpd="sng">
                <a:solidFill>
                  <a:srgbClr val="FFFFFF"/>
                </a:solidFill>
                <a:prstDash val="solid"/>
              </a:ln>
              <a:solidFill>
                <a:srgbClr val="FFFFFF"/>
              </a:solidFill>
              <a:effectLst>
                <a:glow rad="101600">
                  <a:schemeClr val="accent1">
                    <a:satMod val="175000"/>
                    <a:alpha val="40000"/>
                  </a:schemeClr>
                </a:glow>
                <a:outerShdw blurRad="63500" dir="3600000" algn="tl" rotWithShape="0">
                  <a:srgbClr val="000000">
                    <a:alpha val="70000"/>
                  </a:srgbClr>
                </a:outerShdw>
              </a:effectLst>
            </a:endParaRPr>
          </a:p>
          <a:p>
            <a:endParaRPr lang="en-US" sz="2000" dirty="0" smtClean="0">
              <a:ln w="18415" cmpd="sng">
                <a:solidFill>
                  <a:srgbClr val="FFFFFF"/>
                </a:solidFill>
                <a:prstDash val="solid"/>
              </a:ln>
              <a:solidFill>
                <a:srgbClr val="FFFFFF"/>
              </a:solidFill>
              <a:effectLst>
                <a:glow rad="101600">
                  <a:schemeClr val="accent1">
                    <a:satMod val="175000"/>
                    <a:alpha val="40000"/>
                  </a:schemeClr>
                </a:glow>
                <a:outerShdw blurRad="63500" dir="3600000" algn="tl" rotWithShape="0">
                  <a:srgbClr val="000000">
                    <a:alpha val="70000"/>
                  </a:srgbClr>
                </a:outerShdw>
              </a:effectLst>
            </a:endParaRPr>
          </a:p>
          <a:p>
            <a:endParaRPr lang="en-US" sz="2000" dirty="0" smtClean="0">
              <a:ln w="18415" cmpd="sng">
                <a:solidFill>
                  <a:srgbClr val="FFFFFF"/>
                </a:solidFill>
                <a:prstDash val="solid"/>
              </a:ln>
              <a:solidFill>
                <a:srgbClr val="FFFFFF"/>
              </a:solidFill>
              <a:effectLst>
                <a:glow rad="101600">
                  <a:schemeClr val="accent1">
                    <a:satMod val="175000"/>
                    <a:alpha val="40000"/>
                  </a:schemeClr>
                </a:glow>
                <a:outerShdw blurRad="63500" dir="3600000" algn="tl" rotWithShape="0">
                  <a:srgbClr val="000000">
                    <a:alpha val="70000"/>
                  </a:srgbClr>
                </a:outerShdw>
              </a:effectLst>
            </a:endParaRPr>
          </a:p>
          <a:p>
            <a:endParaRPr lang="en-US" sz="2000" dirty="0" smtClean="0">
              <a:ln w="18415" cmpd="sng">
                <a:solidFill>
                  <a:srgbClr val="FFFFFF"/>
                </a:solidFill>
                <a:prstDash val="solid"/>
              </a:ln>
              <a:solidFill>
                <a:srgbClr val="FFFFFF"/>
              </a:solidFill>
              <a:effectLst>
                <a:glow rad="101600">
                  <a:schemeClr val="accent1">
                    <a:satMod val="175000"/>
                    <a:alpha val="40000"/>
                  </a:schemeClr>
                </a:glow>
                <a:outerShdw blurRad="63500" dir="3600000" algn="tl" rotWithShape="0">
                  <a:srgbClr val="000000">
                    <a:alpha val="70000"/>
                  </a:srgbClr>
                </a:outerShdw>
              </a:effectLst>
            </a:endParaRPr>
          </a:p>
        </p:txBody>
      </p:sp>
      <p:pic>
        <p:nvPicPr>
          <p:cNvPr id="5" name="Picture 4" descr="450px-2007Computex_e21Forum-MartinCooper.jpg"/>
          <p:cNvPicPr>
            <a:picLocks noChangeAspect="1"/>
          </p:cNvPicPr>
          <p:nvPr/>
        </p:nvPicPr>
        <p:blipFill>
          <a:blip r:embed="rId2" cstate="print"/>
          <a:stretch>
            <a:fillRect/>
          </a:stretch>
        </p:blipFill>
        <p:spPr>
          <a:xfrm>
            <a:off x="5410200" y="3886200"/>
            <a:ext cx="3733800" cy="2743200"/>
          </a:xfrm>
          <a:prstGeom prst="roundRect">
            <a:avLst>
              <a:gd name="adj" fmla="val 8344"/>
            </a:avLst>
          </a:prstGeom>
          <a:solidFill>
            <a:srgbClr val="FFFFFF">
              <a:shade val="85000"/>
            </a:srgbClr>
          </a:solidFill>
          <a:ln>
            <a:noFill/>
          </a:ln>
          <a:effectLst>
            <a:reflection blurRad="12700" stA="38000" endPos="28000" dist="5000" dir="5400000" sy="-100000" algn="bl" rotWithShape="0"/>
          </a:effectLst>
        </p:spPr>
      </p:pic>
      <p:sp>
        <p:nvSpPr>
          <p:cNvPr id="6" name="Rectangle 5"/>
          <p:cNvSpPr/>
          <p:nvPr/>
        </p:nvSpPr>
        <p:spPr>
          <a:xfrm rot="762797">
            <a:off x="4932655" y="3142499"/>
            <a:ext cx="3731664" cy="923330"/>
          </a:xfrm>
          <a:prstGeom prst="rect">
            <a:avLst/>
          </a:prstGeom>
          <a:noFill/>
        </p:spPr>
        <p:txBody>
          <a:bodyPr wrap="square" lIns="91440" tIns="45720" rIns="91440" bIns="45720">
            <a:spAutoFit/>
          </a:bodyPr>
          <a:lstStyle/>
          <a:p>
            <a:pPr algn="ctr"/>
            <a:r>
              <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    </a:t>
            </a:r>
            <a:endParaRPr lang="en-US" sz="2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pic>
        <p:nvPicPr>
          <p:cNvPr id="7" name="Picture 6" descr="Michael_Faraday_001.jpg"/>
          <p:cNvPicPr>
            <a:picLocks noChangeAspect="1"/>
          </p:cNvPicPr>
          <p:nvPr/>
        </p:nvPicPr>
        <p:blipFill>
          <a:blip r:embed="rId3" cstate="print"/>
          <a:stretch>
            <a:fillRect/>
          </a:stretch>
        </p:blipFill>
        <p:spPr>
          <a:xfrm>
            <a:off x="838200" y="4038600"/>
            <a:ext cx="3225800" cy="2667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TextBox 7"/>
          <p:cNvSpPr txBox="1"/>
          <p:nvPr/>
        </p:nvSpPr>
        <p:spPr>
          <a:xfrm>
            <a:off x="914400" y="4038600"/>
            <a:ext cx="2057400" cy="646331"/>
          </a:xfrm>
          <a:prstGeom prst="rect">
            <a:avLst/>
          </a:prstGeom>
          <a:noFill/>
          <a:ln>
            <a:solidFill>
              <a:schemeClr val="accent1"/>
            </a:solidFill>
          </a:ln>
        </p:spPr>
        <p:txBody>
          <a:bodyPr wrap="square" rtlCol="0">
            <a:spAutoFit/>
          </a:bodyPr>
          <a:lstStyle/>
          <a:p>
            <a:r>
              <a:rPr lang="en-US" dirty="0" smtClean="0"/>
              <a:t>Michael Faraday</a:t>
            </a:r>
            <a:endParaRPr lang="en-US" dirty="0"/>
          </a:p>
        </p:txBody>
      </p:sp>
      <p:sp>
        <p:nvSpPr>
          <p:cNvPr id="9" name="TextBox 8"/>
          <p:cNvSpPr txBox="1"/>
          <p:nvPr/>
        </p:nvSpPr>
        <p:spPr>
          <a:xfrm>
            <a:off x="6705600" y="3581400"/>
            <a:ext cx="2438400" cy="369332"/>
          </a:xfrm>
          <a:prstGeom prst="rect">
            <a:avLst/>
          </a:prstGeom>
          <a:solidFill>
            <a:schemeClr val="accent1">
              <a:lumMod val="75000"/>
            </a:schemeClr>
          </a:solidFill>
          <a:ln>
            <a:solidFill>
              <a:schemeClr val="accent1"/>
            </a:solidFill>
          </a:ln>
        </p:spPr>
        <p:txBody>
          <a:bodyPr wrap="square" rtlCol="0">
            <a:spAutoFit/>
          </a:bodyPr>
          <a:lstStyle/>
          <a:p>
            <a:r>
              <a:rPr lang="en-US" dirty="0" smtClean="0"/>
              <a:t>Dr.Martin Cooper</a:t>
            </a:r>
            <a:endParaRPr lang="en-US" dirty="0"/>
          </a:p>
        </p:txBody>
      </p:sp>
    </p:spTree>
  </p:cSld>
  <p:clrMapOvr>
    <a:masterClrMapping/>
  </p:clrMapOvr>
  <p:transition>
    <p:cover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In the making of the cell phone</a:t>
            </a:r>
            <a:endParaRPr lang="en-US" dirty="0"/>
          </a:p>
        </p:txBody>
      </p:sp>
      <p:sp>
        <p:nvSpPr>
          <p:cNvPr id="2" name="Content Placeholder 1"/>
          <p:cNvSpPr>
            <a:spLocks noGrp="1"/>
          </p:cNvSpPr>
          <p:nvPr>
            <p:ph idx="1"/>
          </p:nvPr>
        </p:nvSpPr>
        <p:spPr/>
        <p:txBody>
          <a:bodyPr>
            <a:noAutofit/>
          </a:bodyPr>
          <a:lstStyle/>
          <a:p>
            <a:r>
              <a:rPr lang="en-US" sz="2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1973 Dr. Martin Cooper invents the first personal handset while working for Motorola. He takes his new invention, the Motorola Dyna-Tac to New York City and shows it to the public. His is credited with being the first person to make a call on a portable mobile phone. </a:t>
            </a:r>
          </a:p>
          <a:p>
            <a:endParaRPr lang="en-US" sz="2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a:p>
            <a:r>
              <a:rPr lang="en-US" sz="2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1974 The FCC actually starts to encourage cell phone companies to push forward the cellular idea.</a:t>
            </a:r>
          </a:p>
          <a:p>
            <a:endParaRPr lang="en-US" sz="2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a:p>
            <a:r>
              <a:rPr lang="en-US" sz="2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1975 AT&amp;T adapts its own cellular plan for the city of Chicago, </a:t>
            </a:r>
          </a:p>
          <a:p>
            <a:endParaRPr lang="en-US" sz="2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a:p>
            <a:r>
              <a:rPr lang="en-US" sz="2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1977 Cell phone testing is permitted by the FCC in Chicago. The Bell Telephone Company gets the license. They are in a partnership with AT&amp;T. </a:t>
            </a:r>
          </a:p>
        </p:txBody>
      </p:sp>
    </p:spTree>
  </p:cSld>
  <p:clrMapOvr>
    <a:masterClrMapping/>
  </p:clrMapOvr>
  <p:transition>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Cell Phone History </a:t>
            </a:r>
            <a:endParaRPr lang="en-US" dirty="0"/>
          </a:p>
        </p:txBody>
      </p:sp>
      <p:sp>
        <p:nvSpPr>
          <p:cNvPr id="3" name="Content Placeholder 2"/>
          <p:cNvSpPr>
            <a:spLocks noGrp="1"/>
          </p:cNvSpPr>
          <p:nvPr>
            <p:ph idx="1"/>
          </p:nvPr>
        </p:nvSpPr>
        <p:spPr/>
        <p:txBody>
          <a:bodyPr>
            <a:normAutofit/>
          </a:bodyPr>
          <a:lstStyle/>
          <a:p>
            <a:r>
              <a:rPr lang="en-US" sz="3200" dirty="0" smtClean="0"/>
              <a:t>1988</a:t>
            </a:r>
            <a:endParaRPr lang="en-US" sz="3200" dirty="0"/>
          </a:p>
        </p:txBody>
      </p:sp>
      <p:sp>
        <p:nvSpPr>
          <p:cNvPr id="4" name="Rectangle 3"/>
          <p:cNvSpPr/>
          <p:nvPr/>
        </p:nvSpPr>
        <p:spPr>
          <a:xfrm>
            <a:off x="0" y="2362200"/>
            <a:ext cx="8686800" cy="3970318"/>
          </a:xfrm>
          <a:prstGeom prst="rect">
            <a:avLst/>
          </a:prstGeom>
        </p:spPr>
        <p:txBody>
          <a:bodyPr wrap="square">
            <a:spAutoFit/>
          </a:bodyPr>
          <a:lstStyle/>
          <a:p>
            <a:r>
              <a:rPr lang="en-US" sz="3600" b="1" dirty="0" smtClean="0">
                <a:ln w="12700">
                  <a:solidFill>
                    <a:schemeClr val="tx2">
                      <a:satMod val="155000"/>
                    </a:schemeClr>
                  </a:solidFill>
                  <a:prstDash val="solid"/>
                </a:ln>
                <a:effectLst>
                  <a:glow rad="228600">
                    <a:schemeClr val="accent4">
                      <a:satMod val="175000"/>
                      <a:alpha val="40000"/>
                    </a:schemeClr>
                  </a:glow>
                  <a:outerShdw blurRad="60007" dir="2000400" sy="-30000" kx="-800400" algn="bl" rotWithShape="0">
                    <a:prstClr val="black">
                      <a:alpha val="20000"/>
                    </a:prstClr>
                  </a:outerShdw>
                </a:effectLst>
              </a:rPr>
              <a:t>one of the most important years in cell phone evolution. The cellular technology industry association is created and helps to make the industry into an empire. One of its biggest contributions is when it helped create tdma phone technology.</a:t>
            </a:r>
            <a:endParaRPr lang="en-US" sz="3600" b="1" dirty="0" smtClean="0">
              <a:ln w="12700">
                <a:solidFill>
                  <a:schemeClr val="tx2">
                    <a:satMod val="155000"/>
                  </a:schemeClr>
                </a:solidFill>
                <a:prstDash val="solid"/>
              </a:ln>
              <a:effectLst>
                <a:glow rad="228600">
                  <a:schemeClr val="accent4">
                    <a:satMod val="175000"/>
                    <a:alpha val="40000"/>
                  </a:schemeClr>
                </a:glow>
                <a:outerShdw blurRad="60007" dir="2000400" sy="-30000" kx="-800400" algn="bl" rotWithShape="0">
                  <a:prstClr val="black">
                    <a:alpha val="20000"/>
                  </a:prstClr>
                </a:outerShdw>
              </a:effectLs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reason for improving cell phones</a:t>
            </a:r>
            <a:endParaRPr lang="en-US" dirty="0"/>
          </a:p>
        </p:txBody>
      </p:sp>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endParaRPr lang="en-US" dirty="0"/>
          </a:p>
        </p:txBody>
      </p:sp>
      <p:sp>
        <p:nvSpPr>
          <p:cNvPr id="5" name="Rectangle 4"/>
          <p:cNvSpPr/>
          <p:nvPr/>
        </p:nvSpPr>
        <p:spPr>
          <a:xfrm>
            <a:off x="685800" y="2057400"/>
            <a:ext cx="8229600" cy="3970318"/>
          </a:xfrm>
          <a:prstGeom prst="rect">
            <a:avLst/>
          </a:prstGeom>
        </p:spPr>
        <p:txBody>
          <a:bodyPr wrap="square">
            <a:spAutoFit/>
          </a:bodyPr>
          <a:lstStyle/>
          <a:p>
            <a:r>
              <a:rPr lang="en-US" sz="2800" b="1" spc="50" dirty="0" smtClean="0">
                <a:ln w="12700" cmpd="sng">
                  <a:solidFill>
                    <a:schemeClr val="accent6">
                      <a:satMod val="120000"/>
                      <a:shade val="80000"/>
                    </a:schemeClr>
                  </a:solidFill>
                  <a:prstDash val="solid"/>
                </a:ln>
                <a:effectLst>
                  <a:glow rad="139700">
                    <a:schemeClr val="accent1">
                      <a:satMod val="175000"/>
                      <a:alpha val="40000"/>
                    </a:schemeClr>
                  </a:glow>
                </a:effectLst>
              </a:rPr>
              <a:t>  </a:t>
            </a:r>
          </a:p>
          <a:p>
            <a:r>
              <a:rPr lang="en-US" sz="2800" b="1" spc="50" dirty="0" smtClean="0">
                <a:ln w="12700" cmpd="sng">
                  <a:solidFill>
                    <a:schemeClr val="accent6">
                      <a:satMod val="120000"/>
                      <a:shade val="80000"/>
                    </a:schemeClr>
                  </a:solidFill>
                  <a:prstDash val="solid"/>
                </a:ln>
                <a:effectLst>
                  <a:glow rad="139700">
                    <a:schemeClr val="accent1">
                      <a:satMod val="175000"/>
                      <a:alpha val="40000"/>
                    </a:schemeClr>
                  </a:glow>
                </a:effectLst>
              </a:rPr>
              <a:t>Cell </a:t>
            </a:r>
            <a:r>
              <a:rPr lang="en-US" sz="2800" b="1" spc="50" dirty="0" smtClean="0">
                <a:ln w="12700" cmpd="sng">
                  <a:solidFill>
                    <a:schemeClr val="accent6">
                      <a:satMod val="120000"/>
                      <a:shade val="80000"/>
                    </a:schemeClr>
                  </a:solidFill>
                  <a:prstDash val="solid"/>
                </a:ln>
                <a:effectLst>
                  <a:glow rad="139700">
                    <a:schemeClr val="accent1">
                      <a:satMod val="175000"/>
                      <a:alpha val="40000"/>
                    </a:schemeClr>
                  </a:glow>
                </a:effectLst>
              </a:rPr>
              <a:t>phones are not only being improved to meet human capabilities they are also being improved so that the cell phone companies can make more money, and beat out all there competition. </a:t>
            </a:r>
          </a:p>
          <a:p>
            <a:r>
              <a:rPr lang="en-US" sz="2800" b="1" spc="50" dirty="0" smtClean="0">
                <a:ln w="12700" cmpd="sng">
                  <a:solidFill>
                    <a:schemeClr val="accent6">
                      <a:satMod val="120000"/>
                      <a:shade val="80000"/>
                    </a:schemeClr>
                  </a:solidFill>
                  <a:prstDash val="solid"/>
                </a:ln>
                <a:effectLst>
                  <a:glow rad="139700">
                    <a:schemeClr val="accent1">
                      <a:satMod val="175000"/>
                      <a:alpha val="40000"/>
                    </a:schemeClr>
                  </a:glow>
                </a:effectLst>
              </a:rPr>
              <a:t>Cell phones are lastly </a:t>
            </a:r>
          </a:p>
          <a:p>
            <a:pPr>
              <a:buNone/>
            </a:pPr>
            <a:r>
              <a:rPr lang="en-US" sz="2800" b="1" spc="50" dirty="0" smtClean="0">
                <a:ln w="12700" cmpd="sng">
                  <a:solidFill>
                    <a:schemeClr val="accent6">
                      <a:satMod val="120000"/>
                      <a:shade val="80000"/>
                    </a:schemeClr>
                  </a:solidFill>
                  <a:prstDash val="solid"/>
                </a:ln>
                <a:effectLst>
                  <a:glow rad="139700">
                    <a:schemeClr val="accent1">
                      <a:satMod val="175000"/>
                      <a:alpha val="40000"/>
                    </a:schemeClr>
                  </a:glow>
                </a:effectLst>
              </a:rPr>
              <a:t>   Improved to please humans </a:t>
            </a:r>
          </a:p>
          <a:p>
            <a:pPr>
              <a:buNone/>
            </a:pPr>
            <a:r>
              <a:rPr lang="en-US" sz="2800" b="1" spc="50" dirty="0" smtClean="0">
                <a:ln w="12700" cmpd="sng">
                  <a:solidFill>
                    <a:schemeClr val="accent6">
                      <a:satMod val="120000"/>
                      <a:shade val="80000"/>
                    </a:schemeClr>
                  </a:solidFill>
                  <a:prstDash val="solid"/>
                </a:ln>
                <a:effectLst>
                  <a:glow rad="139700">
                    <a:schemeClr val="accent1">
                      <a:satMod val="175000"/>
                      <a:alpha val="40000"/>
                    </a:schemeClr>
                  </a:glow>
                </a:effectLst>
              </a:rPr>
              <a:t>   Styles. </a:t>
            </a:r>
            <a:endParaRPr lang="en-US" sz="2800" b="1" spc="50" dirty="0" smtClean="0">
              <a:ln w="12700" cmpd="sng">
                <a:solidFill>
                  <a:schemeClr val="accent6">
                    <a:satMod val="120000"/>
                    <a:shade val="80000"/>
                  </a:schemeClr>
                </a:solidFill>
                <a:prstDash val="solid"/>
              </a:ln>
              <a:effectLst>
                <a:glow rad="139700">
                  <a:schemeClr val="accent1">
                    <a:satMod val="175000"/>
                    <a:alpha val="40000"/>
                  </a:schemeClr>
                </a:glow>
              </a:effectLs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43000" y="228600"/>
            <a:ext cx="7772400" cy="685800"/>
          </a:xfrm>
        </p:spPr>
        <p:txBody>
          <a:bodyPr>
            <a:normAutofit fontScale="90000"/>
          </a:bodyPr>
          <a:lstStyle/>
          <a:p>
            <a:r>
              <a:rPr lang="en-US" dirty="0" smtClean="0"/>
              <a:t>New an improved cell phones</a:t>
            </a:r>
            <a:endParaRPr lang="en-US" dirty="0"/>
          </a:p>
        </p:txBody>
      </p:sp>
      <p:sp>
        <p:nvSpPr>
          <p:cNvPr id="2" name="Content Placeholder 1"/>
          <p:cNvSpPr>
            <a:spLocks noGrp="1"/>
          </p:cNvSpPr>
          <p:nvPr>
            <p:ph idx="1"/>
          </p:nvPr>
        </p:nvSpPr>
        <p:spPr>
          <a:xfrm>
            <a:off x="304800" y="1143000"/>
            <a:ext cx="8229600" cy="4572000"/>
          </a:xfrm>
        </p:spPr>
        <p:txBody>
          <a:bodyPr>
            <a:normAutofit/>
          </a:bodyPr>
          <a:lstStyle/>
          <a:p>
            <a:r>
              <a:rPr lang="en-US" sz="2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rPr>
              <a:t>2001 cell phone industries step up there game an cell phones can now </a:t>
            </a:r>
          </a:p>
          <a:p>
            <a:r>
              <a:rPr lang="en-US" sz="2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rPr>
              <a:t>Surf the web </a:t>
            </a:r>
          </a:p>
          <a:p>
            <a:r>
              <a:rPr lang="en-US" sz="2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rPr>
              <a:t>Play games </a:t>
            </a:r>
          </a:p>
          <a:p>
            <a:r>
              <a:rPr lang="en-US" sz="2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rPr>
              <a:t> send and receive messages</a:t>
            </a:r>
          </a:p>
          <a:p>
            <a:r>
              <a:rPr lang="en-US" sz="2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rPr>
              <a:t>Take pictures and record videos</a:t>
            </a:r>
          </a:p>
          <a:p>
            <a:r>
              <a:rPr lang="en-US"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rPr>
              <a:t>They also now have phones that</a:t>
            </a:r>
          </a:p>
          <a:p>
            <a:r>
              <a:rPr lang="en-US"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rPr>
              <a:t>Side up phones</a:t>
            </a:r>
          </a:p>
          <a:p>
            <a:r>
              <a:rPr lang="en-US"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rPr>
              <a:t>Flip up phone</a:t>
            </a:r>
          </a:p>
          <a:p>
            <a:r>
              <a:rPr lang="en-US"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rPr>
              <a:t>Touch screens and more</a:t>
            </a:r>
          </a:p>
        </p:txBody>
      </p:sp>
      <p:pic>
        <p:nvPicPr>
          <p:cNvPr id="18434" name="Picture 2" descr="http://images.apple.com/iphone/home/images/overview_hero1_20100611.png"/>
          <p:cNvPicPr>
            <a:picLocks noChangeAspect="1" noChangeArrowheads="1"/>
          </p:cNvPicPr>
          <p:nvPr/>
        </p:nvPicPr>
        <p:blipFill>
          <a:blip r:embed="rId2" cstate="print"/>
          <a:srcRect/>
          <a:stretch>
            <a:fillRect/>
          </a:stretch>
        </p:blipFill>
        <p:spPr bwMode="auto">
          <a:xfrm>
            <a:off x="0" y="5486400"/>
            <a:ext cx="9144000" cy="1371600"/>
          </a:xfrm>
          <a:prstGeom prst="rect">
            <a:avLst/>
          </a:prstGeom>
          <a:noFill/>
        </p:spPr>
      </p:pic>
    </p:spTree>
  </p:cSld>
  <p:clrMapOvr>
    <a:masterClrMapping/>
  </p:clrMapOvr>
  <p:transition>
    <p:cover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Custom 1">
      <a:dk1>
        <a:srgbClr val="FFFF00"/>
      </a:dk1>
      <a:lt1>
        <a:sysClr val="window" lastClr="FFFFFF"/>
      </a:lt1>
      <a:dk2>
        <a:srgbClr val="00B0F0"/>
      </a:dk2>
      <a:lt2>
        <a:srgbClr val="D4D4D6"/>
      </a:lt2>
      <a:accent1>
        <a:srgbClr val="ED05CC"/>
      </a:accent1>
      <a:accent2>
        <a:srgbClr val="60B5CC"/>
      </a:accent2>
      <a:accent3>
        <a:srgbClr val="000000"/>
      </a:accent3>
      <a:accent4>
        <a:srgbClr val="92D050"/>
      </a:accent4>
      <a:accent5>
        <a:srgbClr val="E88651"/>
      </a:accent5>
      <a:accent6>
        <a:srgbClr val="7030A0"/>
      </a:accent6>
      <a:hlink>
        <a:srgbClr val="F89EED"/>
      </a:hlink>
      <a:folHlink>
        <a:srgbClr val="000000"/>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181</TotalTime>
  <Words>345</Words>
  <Application>Microsoft Office PowerPoint</Application>
  <PresentationFormat>On-screen Show (4:3)</PresentationFormat>
  <Paragraphs>43</Paragraphs>
  <Slides>6</Slides>
  <Notes>0</Notes>
  <HiddenSlides>0</HiddenSlides>
  <MMClips>0</MMClips>
  <ScaleCrop>false</ScaleCrop>
  <HeadingPairs>
    <vt:vector size="6" baseType="variant">
      <vt:variant>
        <vt:lpstr>Theme</vt:lpstr>
      </vt:variant>
      <vt:variant>
        <vt:i4>1</vt:i4>
      </vt:variant>
      <vt:variant>
        <vt:lpstr>Slide Titles</vt:lpstr>
      </vt:variant>
      <vt:variant>
        <vt:i4>6</vt:i4>
      </vt:variant>
      <vt:variant>
        <vt:lpstr>Custom Shows</vt:lpstr>
      </vt:variant>
      <vt:variant>
        <vt:i4>4</vt:i4>
      </vt:variant>
    </vt:vector>
  </HeadingPairs>
  <TitlesOfParts>
    <vt:vector size="11" baseType="lpstr">
      <vt:lpstr>Verve</vt:lpstr>
      <vt:lpstr>Cell Phones </vt:lpstr>
      <vt:lpstr>The cell phone is discovered</vt:lpstr>
      <vt:lpstr>In the making of the cell phone</vt:lpstr>
      <vt:lpstr>Cell Phone History </vt:lpstr>
      <vt:lpstr>The reason for improving cell phones</vt:lpstr>
      <vt:lpstr>New an improved cell phones</vt:lpstr>
      <vt:lpstr>Custom Show 1</vt:lpstr>
      <vt:lpstr>Copy of Custom Show 1</vt:lpstr>
      <vt:lpstr>Copy 2 of Custom Show 1</vt:lpstr>
      <vt:lpstr>Copy 3 of Custom Show 1</vt:lpstr>
    </vt:vector>
  </TitlesOfParts>
  <Company>BCPSS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Cell Phones</dc:title>
  <dc:creator>student</dc:creator>
  <cp:lastModifiedBy>student</cp:lastModifiedBy>
  <cp:revision>22</cp:revision>
  <dcterms:created xsi:type="dcterms:W3CDTF">2010-09-16T20:03:21Z</dcterms:created>
  <dcterms:modified xsi:type="dcterms:W3CDTF">2010-09-24T20:04:39Z</dcterms:modified>
</cp:coreProperties>
</file>